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  <p:sldMasterId id="2147483676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9" r:id="rId7"/>
    <p:sldId id="288" r:id="rId8"/>
    <p:sldId id="284" r:id="rId9"/>
    <p:sldId id="285" r:id="rId10"/>
    <p:sldId id="283" r:id="rId11"/>
    <p:sldId id="290" r:id="rId12"/>
    <p:sldId id="291" r:id="rId13"/>
    <p:sldId id="292" r:id="rId14"/>
    <p:sldId id="273" r:id="rId15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9835D-AAD5-0AC4-DFD5-B39598C1333E}" v="481" dt="2024-12-08T08:29:39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B4FCDD-1390-4072-819F-1859A28414FA}" type="datetime1">
              <a:rPr lang="en-GB" smtClean="0"/>
              <a:t>07/12/2024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FA184E-823A-41A9-9B5A-BE7C0380E3FD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3B4569-3B6E-468D-B981-DA515F47BCE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34071"/>
            <a:chOff x="-329674" y="-51881"/>
            <a:chExt cx="12515851" cy="6934071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15853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rtlCol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E492DA28-93E8-4F11-AF01-9F0FDD09A0CE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A0CFFC-7601-413B-91BE-CA7BD87CE65C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 rtlCol="0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03963F6C-C80A-4289-BA46-D52461043F5F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2410921"/>
            <a:ext cx="8960219" cy="3861600"/>
          </a:xfrm>
        </p:spPr>
        <p:txBody>
          <a:bodyPr anchor="t">
            <a:noAutofit/>
          </a:bodyPr>
          <a:lstStyle>
            <a:lvl1pPr algn="l"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3792" y="1123641"/>
            <a:ext cx="5184775" cy="1197600"/>
          </a:xfrm>
        </p:spPr>
        <p:txBody>
          <a:bodyPr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75019"/>
            <a:ext cx="4876800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3793" y="0"/>
            <a:ext cx="5798607" cy="68580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733" y="3072977"/>
            <a:ext cx="4631139" cy="3196800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4733" y="2656167"/>
            <a:ext cx="4634868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92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70115"/>
            <a:ext cx="3323629" cy="5725248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5357" y="579430"/>
            <a:ext cx="2120348" cy="5715933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8418" y="1058563"/>
            <a:ext cx="4360149" cy="52368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A1734-9E96-C076-6109-08BEAB597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233" y="577373"/>
            <a:ext cx="4360800" cy="387187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7" y="574467"/>
            <a:ext cx="6780880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63302"/>
            <a:ext cx="3160552" cy="572023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7687" y="2625934"/>
            <a:ext cx="6780880" cy="365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0ED4B-C12C-75E2-03E5-013A94AE8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7826" y="2281008"/>
            <a:ext cx="6780741" cy="314400"/>
          </a:xfrm>
        </p:spPr>
        <p:txBody>
          <a:bodyPr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4162370"/>
            <a:ext cx="4118757" cy="22781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4065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9114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82818" y="4496555"/>
            <a:ext cx="5985749" cy="1944000"/>
          </a:xfrm>
        </p:spPr>
        <p:txBody>
          <a:bodyPr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11A40-5DE3-08FC-B5EC-62212BF67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2818" y="4162369"/>
            <a:ext cx="5985933" cy="271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52" y="566058"/>
            <a:ext cx="1924741" cy="5704114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1428516"/>
            <a:ext cx="3067418" cy="4000969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6409" y="1597361"/>
            <a:ext cx="4992158" cy="4207567"/>
          </a:xfrm>
        </p:spPr>
        <p:txBody>
          <a:bodyPr anchor="t"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CC2E2-7A85-770A-CED5-0E6F307BA9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6409" y="1248046"/>
            <a:ext cx="4992158" cy="3048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426" y="573517"/>
            <a:ext cx="4307141" cy="145440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5618760" cy="56184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1426" y="2841588"/>
            <a:ext cx="4307141" cy="36144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1150" y="2474023"/>
            <a:ext cx="4307417" cy="333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01649"/>
            <a:ext cx="10369550" cy="758604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550198D-18A3-B15D-CC93-17763FFE6A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01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E06D47-5795-E8A4-6688-63C0FCAB2B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574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FB99BAA-F395-0232-ED1F-8AC6BA5C78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381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5734" y="1702061"/>
            <a:ext cx="10392833" cy="143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4" y="1340909"/>
            <a:ext cx="10392833" cy="336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85FB1-F19B-4BF2-880F-756BE9AB4A94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3640482"/>
            <a:ext cx="3478419" cy="280937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6" y="562709"/>
            <a:ext cx="4994450" cy="286629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11F901-3943-1C25-A696-666A0EBDB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0380" y="4054660"/>
            <a:ext cx="6678187" cy="23952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4117" y="562709"/>
            <a:ext cx="4994450" cy="286629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F9E850-0A01-918A-C1F1-461E6D7C1A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0380" y="3640666"/>
            <a:ext cx="6678187" cy="34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08D4B-9946-0E0A-8BEE-BB1C6BFDBDE6}"/>
              </a:ext>
            </a:extLst>
          </p:cNvPr>
          <p:cNvSpPr/>
          <p:nvPr userDrawn="1"/>
        </p:nvSpPr>
        <p:spPr>
          <a:xfrm>
            <a:off x="4275667" y="2355849"/>
            <a:ext cx="6692532" cy="1642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035" y="619623"/>
            <a:ext cx="6692532" cy="1633247"/>
          </a:xfrm>
        </p:spPr>
        <p:txBody>
          <a:bodyPr anchor="t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90380" y="4162370"/>
            <a:ext cx="2278187" cy="2278187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7" y="4385089"/>
            <a:ext cx="7732183" cy="20544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D539BA3-D11E-897F-CE18-588B0DC93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6035" y="2607013"/>
            <a:ext cx="6692532" cy="1382400"/>
          </a:xfrm>
          <a:noFill/>
        </p:spPr>
        <p:txBody>
          <a:bodyPr lIns="90000" tIns="46800" rIns="90000" bIns="4680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910887-9DF9-8E41-CBB1-3C2A4179AC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9017" y="4126524"/>
            <a:ext cx="7732183" cy="24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F6B920-074C-FD0C-40EB-802122795E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75667" y="2355849"/>
            <a:ext cx="6692900" cy="249599"/>
          </a:xfrm>
          <a:noFill/>
        </p:spPr>
        <p:txBody>
          <a:bodyPr anchor="ctr" anchorCtr="0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860" y="619622"/>
            <a:ext cx="4448707" cy="1968969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783792" cy="3855843"/>
          </a:xfrm>
        </p:spPr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5089FCE-DB18-D776-A8F9-8E69AD01AA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5734" y="4512078"/>
            <a:ext cx="5208058" cy="1987053"/>
          </a:xfrm>
        </p:spPr>
        <p:txBody>
          <a:bodyPr>
            <a:noAutofit/>
          </a:bodyPr>
          <a:lstStyle>
            <a:lvl1pPr>
              <a:defRPr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  <a:lvl2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2pPr>
            <a:lvl3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3pPr>
            <a:lvl4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4pPr>
            <a:lvl5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477A3C-2108-3003-027C-E88B14294E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9862" y="3429000"/>
            <a:ext cx="4448705" cy="285292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447C4F-9DF9-4C69-F400-0A0CE90074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3" y="4066517"/>
            <a:ext cx="5208059" cy="40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FE6426-8335-E1C3-FB13-43F08A52D6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19862" y="3091241"/>
            <a:ext cx="4448706" cy="288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1945185"/>
            <a:ext cx="3878469" cy="4912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4" y="501649"/>
            <a:ext cx="10270873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0E6078-78A1-619C-E7B0-63DBC649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017" y="2686751"/>
            <a:ext cx="270298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E87E0F-2528-3A8B-F312-9C9235E586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771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5F903-A46A-31EE-9532-17999D947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6" y="2275974"/>
            <a:ext cx="2702984" cy="369600"/>
          </a:xfrm>
        </p:spPr>
        <p:txBody>
          <a:bodyPr anchor="b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46F59D-CF95-DEC8-5CAA-EE08708A5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8771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CDD7BE0-BC6C-5AE9-BCEE-9C91EA7B4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8524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C0FB17E-6098-251C-5B8E-56C2FE57D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7367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000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1381" y="4112515"/>
            <a:ext cx="2396467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04E407-1287-6C2D-410A-98BC0C8674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83792" y="17113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1381" y="3535556"/>
            <a:ext cx="2396467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754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37772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4623" y="4123971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5746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47649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9274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462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744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758041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733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735824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1086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54717" y="3540182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6616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3370625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89519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89518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133C47-E461-5076-CFB7-81D33483F7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71041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610F9E3-7283-B27D-D134-C4587A57822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71041" y="35304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22">
            <a:extLst>
              <a:ext uri="{FF2B5EF4-FFF2-40B4-BE49-F238E27FC236}">
                <a16:creationId xmlns:a16="http://schemas.microsoft.com/office/drawing/2014/main" id="{55CE330B-87B2-E709-8431-E977F2430003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152148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84191" y="2398620"/>
            <a:ext cx="9199200" cy="3875617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4358" y="1875366"/>
            <a:ext cx="9199033" cy="388800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01C7-D54C-B4CE-4985-D871336E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rtlCol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B8EE63B0-9776-4B75-A391-FD37279CC1F5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173BDBEF-F622-47A3-890E-B87793C09DE7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E575FE41-3998-4D7F-B3A9-DA241E3C9664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A709E-B980-4E9F-8C28-97431E87AE3B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6E13746D-4D08-435C-BB68-13B5EE57D512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rtlCol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 rtlCol="0"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419FD-35B9-472C-B6F6-2D1E92BF6724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rtlCol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7A40B15D-9506-4248-8345-F25C3F834076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  <a:p>
            <a:pPr lvl="5" rtl="0"/>
            <a:r>
              <a:rPr lang="en-GB" noProof="0"/>
              <a:t>6</a:t>
            </a:r>
          </a:p>
          <a:p>
            <a:pPr lvl="6" rtl="0"/>
            <a:r>
              <a:rPr lang="en-GB" noProof="0"/>
              <a:t>7</a:t>
            </a:r>
          </a:p>
          <a:p>
            <a:pPr lvl="7" rtl="0"/>
            <a:r>
              <a:rPr lang="en-GB" noProof="0"/>
              <a:t>8</a:t>
            </a:r>
          </a:p>
          <a:p>
            <a:pPr lvl="8" rtl="0"/>
            <a:r>
              <a:rPr lang="en-GB" noProof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E0C27EC-7EC5-4654-A87E-B5B8923BD091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7" y="1991065"/>
            <a:ext cx="10369550" cy="428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829799" y="2011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399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0" b="1">
                <a:solidFill>
                  <a:schemeClr val="bg1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65">
          <p15:clr>
            <a:srgbClr val="F26B43"/>
          </p15:clr>
        </p15:guide>
        <p15:guide id="2" orient="horz" pos="3240">
          <p15:clr>
            <a:srgbClr val="F26B43"/>
          </p15:clr>
        </p15:guide>
        <p15:guide id="3" pos="10364">
          <p15:clr>
            <a:srgbClr val="F26B43"/>
          </p15:clr>
        </p15:guide>
        <p15:guide id="4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nor-project-machine-learning.onrender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Amarjeet Kumar 20222907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53" y="3792026"/>
            <a:ext cx="6959446" cy="514993"/>
          </a:xfrm>
        </p:spPr>
        <p:txBody>
          <a:bodyPr rtlCol="0">
            <a:normAutofit fontScale="90000"/>
          </a:bodyPr>
          <a:lstStyle/>
          <a:p>
            <a:r>
              <a:rPr lang="en-GB" sz="2800" dirty="0">
                <a:cs typeface="Calibri Light"/>
              </a:rPr>
              <a:t>Minor Project Presentation by: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774" y="3743349"/>
            <a:ext cx="5537156" cy="1470560"/>
          </a:xfrm>
        </p:spPr>
        <p:txBody>
          <a:bodyPr vert="horz" lIns="91440" tIns="0" rIns="91440" bIns="45720" rtlCol="0" anchor="t">
            <a:noAutofit/>
          </a:bodyPr>
          <a:lstStyle/>
          <a:p>
            <a:pPr algn="r"/>
            <a:r>
              <a:rPr lang="en-GB" sz="1100" dirty="0"/>
              <a:t> </a:t>
            </a:r>
          </a:p>
          <a:p>
            <a:pPr algn="r"/>
            <a:r>
              <a:rPr lang="en-GB" dirty="0"/>
              <a:t>Livingstone </a:t>
            </a:r>
            <a:r>
              <a:rPr lang="en-GB" dirty="0" err="1"/>
              <a:t>Mazvovere</a:t>
            </a:r>
            <a:endParaRPr lang="en-GB" dirty="0"/>
          </a:p>
          <a:p>
            <a:pPr algn="r"/>
            <a:r>
              <a:rPr lang="en-GB" dirty="0"/>
              <a:t>Exam Roll: 22020107055</a:t>
            </a:r>
          </a:p>
          <a:p>
            <a:pPr algn="r"/>
            <a:endParaRPr lang="en-GB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500CD-5FA0-0663-944C-085860BA3A72}"/>
              </a:ext>
            </a:extLst>
          </p:cNvPr>
          <p:cNvSpPr txBox="1"/>
          <p:nvPr/>
        </p:nvSpPr>
        <p:spPr>
          <a:xfrm>
            <a:off x="2532895" y="1920815"/>
            <a:ext cx="679623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Crop Recommendation 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System 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Using Machine Learning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Clipart - Thank You Pinned">
            <a:extLst>
              <a:ext uri="{FF2B5EF4-FFF2-40B4-BE49-F238E27FC236}">
                <a16:creationId xmlns:a16="http://schemas.microsoft.com/office/drawing/2014/main" id="{7C11EA12-D9CE-0BA6-75B2-548AB7CD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/>
        </p:blipFill>
        <p:spPr>
          <a:xfrm>
            <a:off x="80960" y="420838"/>
            <a:ext cx="5973588" cy="3360143"/>
          </a:xfrm>
          <a:prstGeom prst="rect">
            <a:avLst/>
          </a:prstGeom>
          <a:ln w="12700">
            <a:noFill/>
          </a:ln>
        </p:spPr>
      </p:pic>
      <p:pic>
        <p:nvPicPr>
          <p:cNvPr id="2" name="Content Placeholder 1" descr="Heart with pulse with solid fill">
            <a:extLst>
              <a:ext uri="{FF2B5EF4-FFF2-40B4-BE49-F238E27FC236}">
                <a16:creationId xmlns:a16="http://schemas.microsoft.com/office/drawing/2014/main" id="{00A88D71-E593-C0A1-EA4C-2D851BD1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0285" y="80815"/>
            <a:ext cx="4040190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72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90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field&#10;&#10;Description automatically generated">
            <a:extLst>
              <a:ext uri="{FF2B5EF4-FFF2-40B4-BE49-F238E27FC236}">
                <a16:creationId xmlns:a16="http://schemas.microsoft.com/office/drawing/2014/main" id="{D9FE16F4-FE26-46A5-546A-9E182B817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930" r="-1" b="2092"/>
          <a:stretch/>
        </p:blipFill>
        <p:spPr>
          <a:xfrm>
            <a:off x="332910" y="1470567"/>
            <a:ext cx="11531273" cy="38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4BE6-22E0-D18C-FEF7-751A721D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035" y="619623"/>
            <a:ext cx="6692532" cy="1633247"/>
          </a:xfrm>
        </p:spPr>
        <p:txBody>
          <a:bodyPr/>
          <a:lstStyle/>
          <a:p>
            <a:r>
              <a:rPr lang="en-US" sz="4000" dirty="0"/>
              <a:t>Problem Statement and Objective</a:t>
            </a:r>
          </a:p>
        </p:txBody>
      </p:sp>
      <p:pic>
        <p:nvPicPr>
          <p:cNvPr id="16" name="Picture Placeholder 15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D9B9B0E0-92F9-FB3E-91B1-33B6CCC91D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327" r="28327"/>
          <a:stretch/>
        </p:blipFill>
        <p:spPr>
          <a:xfrm>
            <a:off x="684182" y="619622"/>
            <a:ext cx="3593217" cy="338702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3BB68B-25F6-0548-CC00-D5F294C65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6035" y="2373931"/>
            <a:ext cx="6692532" cy="1624446"/>
          </a:xfrm>
        </p:spPr>
        <p:txBody>
          <a:bodyPr/>
          <a:lstStyle/>
          <a:p>
            <a:r>
              <a:rPr lang="en-US" sz="2000" b="1" dirty="0">
                <a:ea typeface="Open Sans"/>
                <a:cs typeface="Open Sans"/>
              </a:rPr>
              <a:t>Challenge:</a:t>
            </a:r>
            <a:endParaRPr lang="en-US" dirty="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 b="1" dirty="0">
                <a:ea typeface="Open Sans"/>
                <a:cs typeface="Open Sans"/>
              </a:rPr>
              <a:t> Traditional farming methods lack data -driven insights, leading to uncertain outcomes.</a:t>
            </a:r>
            <a:endParaRPr lang="en-US" dirty="0">
              <a:ea typeface="Open Sans"/>
              <a:cs typeface="Open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825C03-DAC3-9E5D-35A3-16CF309E8C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4535" y="4113074"/>
            <a:ext cx="5499971" cy="21232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ea typeface="Open Sans"/>
                <a:cs typeface="Open Sans"/>
              </a:rPr>
              <a:t>Objective: </a:t>
            </a:r>
            <a:endParaRPr lang="en-US" sz="1800" b="0" dirty="0">
              <a:solidFill>
                <a:srgbClr val="000000"/>
              </a:solidFill>
              <a:ea typeface="Open Sans"/>
              <a:cs typeface="Open Sans"/>
            </a:endParaRPr>
          </a:p>
          <a:p>
            <a:pPr marL="285750" indent="-28575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rgbClr val="FF0000"/>
                </a:solidFill>
                <a:ea typeface="Open Sans"/>
                <a:cs typeface="Open Sans"/>
              </a:rPr>
              <a:t>Develop a system that recommends crop type based on the soil and weather parameters.</a:t>
            </a:r>
          </a:p>
          <a:p>
            <a:endParaRPr lang="en-US" dirty="0">
              <a:solidFill>
                <a:srgbClr val="262626"/>
              </a:solidFill>
              <a:ea typeface="Open Sans"/>
              <a:cs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6DF9FA-3E27-63B4-A631-36A0C6C18EB5}"/>
              </a:ext>
            </a:extLst>
          </p:cNvPr>
          <p:cNvSpPr txBox="1"/>
          <p:nvPr/>
        </p:nvSpPr>
        <p:spPr>
          <a:xfrm>
            <a:off x="6096001" y="4710953"/>
            <a:ext cx="48723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Open Sans"/>
                <a:cs typeface="Open Sans"/>
              </a:rPr>
              <a:t>Goal: </a:t>
            </a:r>
            <a:endParaRPr lang="en-US" dirty="0">
              <a:ea typeface="Open Sans"/>
              <a:cs typeface="Open Sans"/>
            </a:endParaRPr>
          </a:p>
          <a:p>
            <a:pPr marL="285750" indent="-285750">
              <a:buFont typeface="Calibri"/>
              <a:buChar char="-"/>
            </a:pPr>
            <a:r>
              <a:rPr lang="en-US" b="1" dirty="0">
                <a:ea typeface="Open Sans"/>
                <a:cs typeface="Open Sans"/>
              </a:rPr>
              <a:t>Enhancing Agricultural efficiency, sustainability and profitability.</a:t>
            </a:r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5498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01CEA-EBC8-CF97-13C9-1D2C66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Tools and Technologies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7AE42-A363-0E42-5B8C-E89164E519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" y="2421682"/>
            <a:ext cx="4982060" cy="18194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b="1" dirty="0">
                <a:solidFill>
                  <a:srgbClr val="262626"/>
                </a:solidFill>
                <a:ea typeface="Open Sans"/>
                <a:cs typeface="Open Sans"/>
              </a:rPr>
              <a:t>Deployment Platform</a:t>
            </a:r>
          </a:p>
          <a:p>
            <a:pPr marL="171450" indent="-171450" defTabSz="457200">
              <a:lnSpc>
                <a:spcPct val="90000"/>
              </a:lnSpc>
              <a:buFont typeface="Calibri"/>
              <a:buChar char="-"/>
            </a:pPr>
            <a:r>
              <a:rPr lang="en-US" dirty="0">
                <a:solidFill>
                  <a:srgbClr val="262626"/>
                </a:solidFill>
                <a:ea typeface="Open Sans"/>
                <a:cs typeface="Open Sans"/>
              </a:rPr>
              <a:t>Render: Cloud platform for online deployment (GitHub integration, automated builds).</a:t>
            </a:r>
            <a:br>
              <a:rPr lang="en-US" dirty="0">
                <a:ea typeface="Open Sans"/>
                <a:cs typeface="Open Sans"/>
              </a:rPr>
            </a:br>
            <a:endParaRPr lang="en-US">
              <a:solidFill>
                <a:srgbClr val="262626"/>
              </a:solidFill>
              <a:ea typeface="Open Sans"/>
              <a:cs typeface="Open Sans"/>
            </a:endParaRPr>
          </a:p>
          <a:p>
            <a:pPr defTabSz="457200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ea typeface="Open Sans"/>
                <a:cs typeface="Open Sans"/>
              </a:rPr>
              <a:t>This technology stack ensures scalability, user-friendly interfaces, and seamless deployment.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CE77DAC9-862F-8932-E5F5-A80AB16A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832" y="3668559"/>
            <a:ext cx="3620021" cy="281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1170C-C3F2-1AFB-0944-7AD3895E171B}"/>
              </a:ext>
            </a:extLst>
          </p:cNvPr>
          <p:cNvSpPr txBox="1"/>
          <p:nvPr/>
        </p:nvSpPr>
        <p:spPr>
          <a:xfrm>
            <a:off x="5992257" y="3477291"/>
            <a:ext cx="5351928" cy="246734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Programming Language</a:t>
            </a:r>
            <a:endParaRPr lang="en-US" sz="1200" b="1">
              <a:ea typeface="Open Sans"/>
              <a:cs typeface="Open Sans"/>
            </a:endParaRP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Python: Core language for machine learning and web development.</a:t>
            </a:r>
            <a:endParaRPr lang="en-US" sz="1200">
              <a:ea typeface="Open Sans"/>
              <a:cs typeface="Open Sans"/>
            </a:endParaRP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Key Libraries</a:t>
            </a:r>
            <a:endParaRPr lang="en-US" sz="1200" b="1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Scikit-learn: Model training, evaluation, and optimization.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Pandas: Data manipulation and cleaning.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NumPy: Efficient numerical operations.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matplotlib: Visualization of data and model insights.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Seaborn: Advanced statistical data visualization built on matplotlib.</a:t>
            </a:r>
            <a:endParaRPr lang="en-US" sz="1200" dirty="0"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0BCF2-2EBC-CD5B-B240-9EEA0BEC29D5}"/>
              </a:ext>
            </a:extLst>
          </p:cNvPr>
          <p:cNvSpPr txBox="1"/>
          <p:nvPr/>
        </p:nvSpPr>
        <p:spPr>
          <a:xfrm>
            <a:off x="5992906" y="578223"/>
            <a:ext cx="5257798" cy="2528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400" dirty="0">
                <a:latin typeface="Open Sans"/>
                <a:ea typeface="Segoe UI"/>
                <a:cs typeface="Segoe UI"/>
              </a:rPr>
              <a:t>​</a:t>
            </a:r>
            <a:endParaRPr lang="en-US" sz="1200" dirty="0">
              <a:latin typeface="Open Sans"/>
              <a:ea typeface="Segoe UI"/>
              <a:cs typeface="Segoe UI"/>
            </a:endParaRP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Backend Framework​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Flask: Lightweight backend for HTTP requests and model integration.​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API Integration​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Requests Library: Integrates with external APIs (e.g., </a:t>
            </a:r>
            <a:r>
              <a:rPr lang="en-US" sz="1200" dirty="0" err="1">
                <a:solidFill>
                  <a:srgbClr val="262626"/>
                </a:solidFill>
                <a:ea typeface="Open Sans"/>
                <a:cs typeface="Open Sans"/>
              </a:rPr>
              <a:t>Unsplash</a:t>
            </a: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) for dynamic image fetching.​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Frontend Technologies​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HTML: User interface structure.​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CSS &amp; Bootstrap: Responsive styling for cross-device compatibility.​</a:t>
            </a:r>
          </a:p>
        </p:txBody>
      </p:sp>
    </p:spTree>
    <p:extLst>
      <p:ext uri="{BB962C8B-B14F-4D97-AF65-F5344CB8AC3E}">
        <p14:creationId xmlns:p14="http://schemas.microsoft.com/office/powerpoint/2010/main" val="1676984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8664D1BB-961B-047B-13E3-5387CCEE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3" b="4133"/>
          <a:stretch/>
        </p:blipFill>
        <p:spPr>
          <a:xfrm>
            <a:off x="643467" y="841623"/>
            <a:ext cx="10905066" cy="5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749D48A-BE50-663B-D6B2-C3C2E6AE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4" y="501649"/>
            <a:ext cx="10270873" cy="769753"/>
          </a:xfrm>
        </p:spPr>
        <p:txBody>
          <a:bodyPr/>
          <a:lstStyle/>
          <a:p>
            <a:r>
              <a:rPr lang="en-US" dirty="0"/>
              <a:t>Model Training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D3FB-FB22-58C7-1388-45E74968D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017" y="2157833"/>
            <a:ext cx="2702983" cy="3669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050" dirty="0"/>
              <a:t>Several</a:t>
            </a:r>
            <a:r>
              <a:rPr lang="en-US" sz="1050" dirty="0">
                <a:ea typeface="+mn-lt"/>
                <a:cs typeface="+mn-lt"/>
              </a:rPr>
              <a:t> machine learning algorithms were explored to identify the best-</a:t>
            </a:r>
            <a:r>
              <a:rPr lang="en-US" sz="1050">
                <a:ea typeface="+mn-lt"/>
                <a:cs typeface="+mn-lt"/>
              </a:rPr>
              <a:t>performing model: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Decision Trees</a:t>
            </a:r>
            <a:r>
              <a:rPr lang="en-US" sz="1050" dirty="0">
                <a:ea typeface="+mn-lt"/>
                <a:cs typeface="+mn-lt"/>
              </a:rPr>
              <a:t>: Provided interpretability but slightly lower </a:t>
            </a:r>
            <a:r>
              <a:rPr lang="en-US" sz="1050">
                <a:ea typeface="+mn-lt"/>
                <a:cs typeface="+mn-lt"/>
              </a:rPr>
              <a:t>accuracy compared to other models.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Random Forests</a:t>
            </a:r>
            <a:r>
              <a:rPr lang="en-US" sz="1050" dirty="0">
                <a:ea typeface="+mn-lt"/>
                <a:cs typeface="+mn-lt"/>
              </a:rPr>
              <a:t>: Delivered robust results by combining multiple decision </a:t>
            </a:r>
            <a:r>
              <a:rPr lang="en-US" sz="1050">
                <a:ea typeface="+mn-lt"/>
                <a:cs typeface="+mn-lt"/>
              </a:rPr>
              <a:t>trees.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Gaussian Naive Bayes</a:t>
            </a:r>
            <a:r>
              <a:rPr lang="en-US" sz="1050" dirty="0">
                <a:ea typeface="+mn-lt"/>
                <a:cs typeface="+mn-lt"/>
              </a:rPr>
              <a:t>: Demonstrated the best performance among all models.</a:t>
            </a:r>
            <a:endParaRPr lang="en-US" sz="1050" dirty="0">
              <a:ea typeface="Open Sans"/>
              <a:cs typeface="Open Sans"/>
            </a:endParaRPr>
          </a:p>
          <a:p>
            <a:r>
              <a:rPr lang="en-US" sz="1050" b="1" dirty="0">
                <a:ea typeface="+mn-lt"/>
                <a:cs typeface="+mn-lt"/>
              </a:rPr>
              <a:t>Additional Algorithms</a:t>
            </a:r>
            <a:r>
              <a:rPr lang="en-US" sz="1050" dirty="0">
                <a:ea typeface="+mn-lt"/>
                <a:cs typeface="+mn-lt"/>
              </a:rPr>
              <a:t>: Other supervised learning techniques, such as Support Vector Machines (SVM) and k-Nearest Neighbors (</a:t>
            </a:r>
            <a:r>
              <a:rPr lang="en-US" sz="1050" err="1">
                <a:ea typeface="+mn-lt"/>
                <a:cs typeface="+mn-lt"/>
              </a:rPr>
              <a:t>kNN</a:t>
            </a:r>
            <a:r>
              <a:rPr lang="en-US" sz="1050" dirty="0">
                <a:ea typeface="+mn-lt"/>
                <a:cs typeface="+mn-lt"/>
              </a:rPr>
              <a:t>), were also tested for comparison.</a:t>
            </a:r>
            <a:endParaRPr lang="en-US" sz="105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buFont typeface="Calibri" panose="05000000000000000000" pitchFamily="2" charset="2"/>
              <a:buChar char="-"/>
            </a:pPr>
            <a:endParaRPr lang="en-US" dirty="0">
              <a:ea typeface="Open Sans"/>
              <a:cs typeface="Open San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65BB4F-958B-B61B-FCF0-1B056AE99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6054" y="2148869"/>
            <a:ext cx="3145878" cy="36785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ea typeface="+mn-lt"/>
                <a:cs typeface="+mn-lt"/>
              </a:rPr>
              <a:t>The models were evaluated using the following metrics: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Accuracy: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sz="1000" dirty="0">
                <a:ea typeface="+mn-lt"/>
                <a:cs typeface="+mn-lt"/>
              </a:rPr>
              <a:t>To measure the percentage of correct predictions.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Classification Report: </a:t>
            </a:r>
            <a:r>
              <a:rPr lang="en-US" sz="1000" dirty="0">
                <a:ea typeface="+mn-lt"/>
                <a:cs typeface="+mn-lt"/>
              </a:rPr>
              <a:t>Provided detailed metrics like precision, recall, and F1-score for each class.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Confusion Matrix: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sz="1000" dirty="0">
                <a:ea typeface="+mn-lt"/>
                <a:cs typeface="+mn-lt"/>
              </a:rPr>
              <a:t>Offered insights into the performance of the model across all classes, highlighting misclassifications.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F82DB7-AA58-52EE-B1AC-3ED550A7A6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6" y="1531903"/>
            <a:ext cx="2702984" cy="36960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a typeface="Open Sans"/>
                <a:cs typeface="Open Sans"/>
              </a:rPr>
              <a:t>Algorithms Used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D7536-8D83-EA06-3092-94F8F46613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0512" y="1531903"/>
            <a:ext cx="2851200" cy="36960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Rockwell"/>
              </a:rPr>
              <a:t>Evaluation Metrics</a:t>
            </a:r>
            <a:endParaRPr lang="en-US" sz="1600">
              <a:ea typeface="Open Sans"/>
              <a:cs typeface="Open San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EBC181-7FAE-9EBC-1627-B5DDC0B6A5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1724" y="1897859"/>
            <a:ext cx="4472653" cy="46691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Accuracy: </a:t>
            </a:r>
            <a:r>
              <a:rPr lang="en-US" sz="1000" dirty="0">
                <a:ea typeface="+mn-lt"/>
                <a:cs typeface="+mn-lt"/>
              </a:rPr>
              <a:t>Achieved an impressive </a:t>
            </a:r>
            <a:r>
              <a:rPr lang="en-US" b="1" dirty="0">
                <a:ea typeface="Open Sans"/>
                <a:cs typeface="Open Sans"/>
              </a:rPr>
              <a:t>99.55% </a:t>
            </a:r>
            <a:r>
              <a:rPr lang="en-US" sz="1000" dirty="0">
                <a:ea typeface="+mn-lt"/>
                <a:cs typeface="+mn-lt"/>
              </a:rPr>
              <a:t>accuracy on the test data.</a:t>
            </a:r>
            <a:endParaRPr lang="en-US" sz="1600" b="1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Classification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b="1" dirty="0">
                <a:ea typeface="Open Sans"/>
                <a:cs typeface="Open Sans"/>
              </a:rPr>
              <a:t>Report: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Precision: </a:t>
            </a:r>
            <a:r>
              <a:rPr lang="en-US" sz="1000" dirty="0">
                <a:ea typeface="+mn-lt"/>
                <a:cs typeface="+mn-lt"/>
              </a:rPr>
              <a:t>1.00 for most classes, indicating perfect positive predictions.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Recall: </a:t>
            </a:r>
            <a:r>
              <a:rPr lang="en-US" sz="1000" dirty="0">
                <a:ea typeface="+mn-lt"/>
                <a:cs typeface="+mn-lt"/>
              </a:rPr>
              <a:t>1.00 for most classes, suggesting the model identified all positive instances.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F1-Score:</a:t>
            </a:r>
            <a:r>
              <a:rPr lang="en-US" sz="1000" dirty="0">
                <a:ea typeface="+mn-lt"/>
                <a:cs typeface="+mn-lt"/>
              </a:rPr>
              <a:t> Averaged 1.00, signifying excellent balance between precision and recall.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Confusion Matrix:</a:t>
            </a:r>
          </a:p>
          <a:p>
            <a:pPr>
              <a:lnSpc>
                <a:spcPct val="120000"/>
              </a:lnSpc>
            </a:pPr>
            <a:r>
              <a:rPr lang="en-US" sz="1000" dirty="0">
                <a:ea typeface="+mn-lt"/>
                <a:cs typeface="+mn-lt"/>
              </a:rPr>
              <a:t>The confusion matrix reveals minimal misclassifications, with only a few incorrect predictions in class "1." This underscores the model's exceptional reliability in predicting crop types. </a:t>
            </a:r>
            <a:endParaRPr lang="en-US" sz="1000" dirty="0">
              <a:ea typeface="Open Sans"/>
              <a:cs typeface="Open San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T</a:t>
            </a:r>
            <a:r>
              <a:rPr lang="en-US" sz="1000" dirty="0">
                <a:ea typeface="+mn-lt"/>
                <a:cs typeface="+mn-lt"/>
              </a:rPr>
              <a:t>hese results solidify Gaussian Naive Bayes as the optimal choice for deployment, given its superior performance and computational efficiency.</a:t>
            </a:r>
            <a:endParaRPr lang="en-US"/>
          </a:p>
          <a:p>
            <a:endParaRPr lang="en-US" dirty="0">
              <a:ea typeface="Open Sans"/>
              <a:cs typeface="Open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23E35B-2BAA-E4C2-C23E-4E59D43BD4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18121" y="1531904"/>
            <a:ext cx="3868693" cy="36960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Rockwell"/>
              </a:rPr>
              <a:t>Best Model: </a:t>
            </a:r>
            <a:r>
              <a:rPr lang="en-US" sz="1600" dirty="0">
                <a:solidFill>
                  <a:srgbClr val="000000"/>
                </a:solidFill>
                <a:latin typeface="Rockwell"/>
                <a:ea typeface="Open Sans"/>
                <a:cs typeface="Open San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Gaussian Naive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85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close-up of a person holding a phone&#10;&#10;Description automatically generated">
            <a:extLst>
              <a:ext uri="{FF2B5EF4-FFF2-40B4-BE49-F238E27FC236}">
                <a16:creationId xmlns:a16="http://schemas.microsoft.com/office/drawing/2014/main" id="{25DBD685-D899-0708-47BD-17E60839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24" t="18178" r="40690" b="6825"/>
          <a:stretch/>
        </p:blipFill>
        <p:spPr>
          <a:xfrm>
            <a:off x="415461" y="1017202"/>
            <a:ext cx="5436594" cy="4804482"/>
          </a:xfrm>
          <a:prstGeom prst="rect">
            <a:avLst/>
          </a:prstGeom>
        </p:spPr>
      </p:pic>
      <p:pic>
        <p:nvPicPr>
          <p:cNvPr id="4" name="Picture 3" descr="A computer with icons and a paper plane&#10;&#10;Description automatically generated">
            <a:extLst>
              <a:ext uri="{FF2B5EF4-FFF2-40B4-BE49-F238E27FC236}">
                <a16:creationId xmlns:a16="http://schemas.microsoft.com/office/drawing/2014/main" id="{17F8E045-F564-9D5C-537C-AD5AE6EB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7" t="13196" r="3462"/>
          <a:stretch/>
        </p:blipFill>
        <p:spPr>
          <a:xfrm>
            <a:off x="6335184" y="1990905"/>
            <a:ext cx="5436594" cy="28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computer on a field&#10;&#10;Description automatically generated">
            <a:extLst>
              <a:ext uri="{FF2B5EF4-FFF2-40B4-BE49-F238E27FC236}">
                <a16:creationId xmlns:a16="http://schemas.microsoft.com/office/drawing/2014/main" id="{47AE74BE-6F3C-803C-D11D-0556229A4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1C0E1-5FF9-B5B4-3688-9E67EE25E377}"/>
              </a:ext>
            </a:extLst>
          </p:cNvPr>
          <p:cNvSpPr txBox="1"/>
          <p:nvPr/>
        </p:nvSpPr>
        <p:spPr>
          <a:xfrm>
            <a:off x="1964905" y="4466565"/>
            <a:ext cx="50129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LINK CLICK HERE !!!</a:t>
            </a:r>
            <a:endParaRPr lang="en-US" sz="1400">
              <a:solidFill>
                <a:srgbClr val="00B05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517181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yramid&#10;&#10;Description automatically generated">
            <a:extLst>
              <a:ext uri="{FF2B5EF4-FFF2-40B4-BE49-F238E27FC236}">
                <a16:creationId xmlns:a16="http://schemas.microsoft.com/office/drawing/2014/main" id="{1367E4CA-F9E1-94D6-B2D4-4804F018D8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25278" y="1224997"/>
            <a:ext cx="9256463" cy="4355288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0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cea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39BB0-53B8-40A5-8BB9-15D2ED1AEBC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Atlas</vt:lpstr>
      <vt:lpstr>Ocean</vt:lpstr>
      <vt:lpstr>Minor Project Presentation by:</vt:lpstr>
      <vt:lpstr>PowerPoint Presentation</vt:lpstr>
      <vt:lpstr>Problem Statement and Objective</vt:lpstr>
      <vt:lpstr>Tools and Technologies Used</vt:lpstr>
      <vt:lpstr>PowerPoint Presentation</vt:lpstr>
      <vt:lpstr>Model Training and Evaluation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733</cp:revision>
  <dcterms:created xsi:type="dcterms:W3CDTF">2021-06-24T03:18:07Z</dcterms:created>
  <dcterms:modified xsi:type="dcterms:W3CDTF">2024-12-08T08:33:19Z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